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80" r:id="rId2"/>
    <p:sldId id="281" r:id="rId3"/>
    <p:sldId id="260" r:id="rId4"/>
    <p:sldId id="279" r:id="rId5"/>
    <p:sldId id="262" r:id="rId6"/>
    <p:sldId id="285" r:id="rId7"/>
    <p:sldId id="263" r:id="rId8"/>
    <p:sldId id="264" r:id="rId9"/>
    <p:sldId id="265" r:id="rId10"/>
    <p:sldId id="266" r:id="rId11"/>
    <p:sldId id="267" r:id="rId12"/>
    <p:sldId id="268" r:id="rId13"/>
    <p:sldId id="284" r:id="rId14"/>
    <p:sldId id="270" r:id="rId15"/>
    <p:sldId id="271" r:id="rId16"/>
    <p:sldId id="282" r:id="rId17"/>
    <p:sldId id="273" r:id="rId18"/>
    <p:sldId id="274" r:id="rId19"/>
    <p:sldId id="275" r:id="rId20"/>
    <p:sldId id="283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F1D44-0938-40AC-B141-8B339809B84D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BED6B-B51A-4C23-868B-2EB7B50D50D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4879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BED6B-B51A-4C23-868B-2EB7B50D50D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BED6B-B51A-4C23-868B-2EB7B50D50DA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40790E-7C4A-47FD-8957-FD831C62FB24}" type="datetimeFigureOut">
              <a:rPr lang="en-GB" smtClean="0"/>
              <a:pPr/>
              <a:t>03/03/2016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775DDA1-7BF3-4FB3-BB55-4FECCD30224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6613" y="550986"/>
            <a:ext cx="67642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 err="1" smtClean="0">
                <a:latin typeface="Shonar Bangla" pitchFamily="34" charset="0"/>
                <a:cs typeface="Shonar Bangla" pitchFamily="34" charset="0"/>
              </a:rPr>
              <a:t>স্বাগতম</a:t>
            </a:r>
            <a:endParaRPr lang="en-US" sz="13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3" name="Picture 2" descr="rose-flower-250x2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869" y="2080847"/>
            <a:ext cx="4412762" cy="44127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6405" y="1703540"/>
            <a:ext cx="4675082" cy="2143279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39210" y="1703540"/>
            <a:ext cx="4872625" cy="2143279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453019" y="4622103"/>
            <a:ext cx="9099500" cy="203950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4155" y="158814"/>
            <a:ext cx="10697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নিচের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চিত্রগুলো</a:t>
            </a:r>
            <a:r>
              <a:rPr lang="bn-BD" sz="4800" dirty="0">
                <a:latin typeface="Shonar Bangla" pitchFamily="34" charset="0"/>
                <a:cs typeface="Shonar Bangla" pitchFamily="34" charset="0"/>
              </a:rPr>
              <a:t> ভালোভাবে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লক্ষ্য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কর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6" y="2104373"/>
            <a:ext cx="912464" cy="12400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12" y="2162339"/>
            <a:ext cx="848897" cy="122568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491" y="2310248"/>
            <a:ext cx="1030270" cy="92986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710" y="2162339"/>
            <a:ext cx="559966" cy="110450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374" y="2111571"/>
            <a:ext cx="848897" cy="12256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978" y="2202091"/>
            <a:ext cx="559966" cy="110450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435" y="2202090"/>
            <a:ext cx="1131901" cy="10380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913" y="2310248"/>
            <a:ext cx="963606" cy="753034"/>
          </a:xfrm>
          <a:prstGeom prst="rect">
            <a:avLst/>
          </a:prstGeom>
        </p:spPr>
      </p:pic>
      <p:sp>
        <p:nvSpPr>
          <p:cNvPr id="15" name="Block Arc 14"/>
          <p:cNvSpPr/>
          <p:nvPr/>
        </p:nvSpPr>
        <p:spPr>
          <a:xfrm rot="10800000">
            <a:off x="5545015" y="1676400"/>
            <a:ext cx="1113692" cy="1828799"/>
          </a:xfrm>
          <a:prstGeom prst="blockArc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718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2.22222E-6 L 0.10365 0.410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82" y="2050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3.7037E-7 L 0.12356 0.4099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72" y="2048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3.7037E-7 L 0.15846 0.4136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2067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3.7037E-7 L 0.16211 0.4115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2090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-0.30222 0.4083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17" y="2041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7.40741E-7 L -0.06953 0.4159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77" y="2078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33333E-6 L -0.05338 0.424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9" y="2122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7 L -0.38451 0.4002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32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676405" y="1803748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501007" y="1754152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9762"/>
            <a:ext cx="10515600" cy="7872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নিচের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চিত্রগুলো</a:t>
            </a:r>
            <a:r>
              <a:rPr lang="bn-BD" sz="4800" dirty="0">
                <a:latin typeface="Shonar Bangla" pitchFamily="34" charset="0"/>
                <a:cs typeface="Shonar Bangla" pitchFamily="34" charset="0"/>
              </a:rPr>
              <a:t> ভালোভাবে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লক্ষ্য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88704" y="5002385"/>
            <a:ext cx="4675082" cy="166146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6" y="2104373"/>
            <a:ext cx="912464" cy="1240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12" y="2162339"/>
            <a:ext cx="848897" cy="12256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491" y="2310248"/>
            <a:ext cx="1030270" cy="9298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710" y="2162339"/>
            <a:ext cx="559966" cy="11045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120" y="2111571"/>
            <a:ext cx="848897" cy="1225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834" y="2202091"/>
            <a:ext cx="559966" cy="110450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811" y="2202090"/>
            <a:ext cx="1131901" cy="103801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237" y="2310248"/>
            <a:ext cx="963606" cy="753034"/>
          </a:xfrm>
          <a:prstGeom prst="rect">
            <a:avLst/>
          </a:prstGeom>
        </p:spPr>
      </p:pic>
      <p:sp>
        <p:nvSpPr>
          <p:cNvPr id="16" name="Block Arc 15"/>
          <p:cNvSpPr/>
          <p:nvPr/>
        </p:nvSpPr>
        <p:spPr>
          <a:xfrm>
            <a:off x="5427784" y="2368062"/>
            <a:ext cx="984737" cy="1383323"/>
          </a:xfrm>
          <a:prstGeom prst="blockArc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34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3.7037E-7 L 0.19506 0.448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53" y="2240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0.16028 0.4534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8" y="2266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-0.17916 -0.21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-1081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-0.38008 -0.2182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10" y="-1092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20625 0.4636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12" y="2317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44713 -0.0004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57" y="-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3.33333E-6 L 0.31341 0.0064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64" y="32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7 L -0.33802 0.4386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1" y="2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6957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নিচের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চিত্রগুলো</a:t>
            </a:r>
            <a:r>
              <a:rPr lang="bn-BD" sz="4800" dirty="0">
                <a:latin typeface="Shonar Bangla" pitchFamily="34" charset="0"/>
                <a:cs typeface="Shonar Bangla" pitchFamily="34" charset="0"/>
              </a:rPr>
              <a:t> ভালোভাবে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লক্ষ্য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6405" y="1803748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501007" y="1754152"/>
            <a:ext cx="4675082" cy="214327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88704" y="5002385"/>
            <a:ext cx="4675082" cy="166146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86" y="2104373"/>
            <a:ext cx="912464" cy="12400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12" y="2162339"/>
            <a:ext cx="848897" cy="12256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491" y="2310248"/>
            <a:ext cx="1030270" cy="9298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710" y="2162339"/>
            <a:ext cx="559966" cy="110450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120" y="2111571"/>
            <a:ext cx="848897" cy="12256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834" y="2202091"/>
            <a:ext cx="559966" cy="11045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811" y="2202090"/>
            <a:ext cx="1131901" cy="10380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237" y="2310248"/>
            <a:ext cx="963606" cy="75303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462952" y="2895600"/>
            <a:ext cx="949570" cy="15239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2560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0.30039 0.45232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13" y="226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3.7037E-7 L -0.24856 -0.2956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35" y="-1479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4674 0.45069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31" y="2252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33333E-6 L -0.44935 -0.13287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74" y="-66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48763 0.22315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75" y="1115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708 0.38611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54" y="1930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7 L 0.20951 -0.30694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-1534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3.33333E-6 L 0.31341 0.00648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64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জোড়ায়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কাজ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5" name="Content Placeholder 4" descr="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25416" y="1566939"/>
            <a:ext cx="4208584" cy="4380753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১।A</a:t>
            </a:r>
            <a:r>
              <a:rPr lang="en-US" sz="4800" dirty="0" smtClean="0">
                <a:cs typeface="Shonar Bangla" pitchFamily="34" charset="0"/>
              </a:rPr>
              <a:t>={</a:t>
            </a:r>
            <a:r>
              <a:rPr lang="en-US" sz="4400" dirty="0" smtClean="0">
                <a:cs typeface="Shonar Bangla" pitchFamily="34" charset="0"/>
              </a:rPr>
              <a:t>1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,2,3,a,b}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এবং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B={2,3,a,b,c}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হলে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, 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AuB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,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AnB,A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-B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এর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মান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নির্ণয়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।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262" y="376848"/>
            <a:ext cx="10515600" cy="674535"/>
          </a:xfrm>
        </p:spPr>
        <p:txBody>
          <a:bodyPr>
            <a:noAutofit/>
          </a:bodyPr>
          <a:lstStyle/>
          <a:p>
            <a:pPr algn="ctr"/>
            <a:r>
              <a:rPr lang="bn-BD" sz="4800" dirty="0" smtClean="0">
                <a:latin typeface="Shonar Bangla" pitchFamily="34" charset="0"/>
                <a:cs typeface="Shonar Bangla" pitchFamily="34" charset="0"/>
              </a:rPr>
              <a:t>সমাধানঃ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838200" y="1333354"/>
            <a:ext cx="10515600" cy="4802402"/>
          </a:xfrm>
          <a:blipFill rotWithShape="0">
            <a:blip r:embed="rId2"/>
            <a:stretch>
              <a:fillRect l="-2667" t="-4315"/>
            </a:stretch>
          </a:blipFill>
        </p:spPr>
        <p:txBody>
          <a:bodyPr/>
          <a:lstStyle/>
          <a:p>
            <a:pPr lvl="1"/>
            <a:endParaRPr lang="en-US" dirty="0" smtClean="0">
              <a:latin typeface="Shonar Bangla" pitchFamily="34" charset="0"/>
              <a:cs typeface="Shonar Bangla" pitchFamily="34" charset="0"/>
            </a:endParaRPr>
          </a:p>
          <a:p>
            <a:endParaRPr lang="bn-BD" dirty="0" smtClean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794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ভেনচিত্রের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সাহায্যে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সংযোগ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ও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ছেদ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নির্নয়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: 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60856"/>
            <a:ext cx="3203792" cy="2820498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404" y="1608627"/>
            <a:ext cx="4183694" cy="30906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1216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6708" y="1184029"/>
            <a:ext cx="80654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দলীয়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কাজ</a:t>
            </a:r>
            <a:endParaRPr lang="en-US" sz="48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    ১।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ভেনচিত্রের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সাহায্যে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 A u B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এবং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 A n B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দেখাও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। 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6" name="Picture 5" descr="cartoon_illustration_children_kindergarten_classroom_cg3p1318019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470" y="2083762"/>
            <a:ext cx="4662854" cy="3595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992" y="277117"/>
            <a:ext cx="10515600" cy="862426"/>
          </a:xfrm>
        </p:spPr>
        <p:txBody>
          <a:bodyPr>
            <a:normAutofit/>
          </a:bodyPr>
          <a:lstStyle/>
          <a:p>
            <a:pPr algn="ctr"/>
            <a:r>
              <a:rPr lang="en-US" sz="4800" u="sng" dirty="0" err="1">
                <a:latin typeface="Shonar Bangla" pitchFamily="34" charset="0"/>
                <a:cs typeface="Shonar Bangla" pitchFamily="34" charset="0"/>
              </a:rPr>
              <a:t>দলীয়</a:t>
            </a:r>
            <a:r>
              <a:rPr lang="en-US" sz="4800" u="sng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u="sng" dirty="0" err="1" smtClean="0">
                <a:latin typeface="Shonar Bangla" pitchFamily="34" charset="0"/>
                <a:cs typeface="Shonar Bangla" pitchFamily="34" charset="0"/>
              </a:rPr>
              <a:t>কাজের</a:t>
            </a:r>
            <a:r>
              <a:rPr lang="en-US" sz="4800" u="sng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u="sng" dirty="0" err="1" smtClean="0">
                <a:latin typeface="Shonar Bangla" pitchFamily="34" charset="0"/>
                <a:cs typeface="Shonar Bangla" pitchFamily="34" charset="0"/>
              </a:rPr>
              <a:t>সমাধানঃ</a:t>
            </a:r>
            <a:endParaRPr lang="en-US" sz="4800" u="sng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937379" y="1955047"/>
            <a:ext cx="3914775" cy="2581275"/>
          </a:xfrm>
          <a:prstGeom prst="rect">
            <a:avLst/>
          </a:prstGeom>
        </p:spPr>
      </p:pic>
      <mc:AlternateContent xmlns:mc="http://schemas.openxmlformats.org/markup-compatibility/2006">
        <mc:Choice xmlns=""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6913934" y="5398718"/>
                <a:ext cx="441020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3934" y="5398718"/>
                <a:ext cx="4410205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006779" y="5436572"/>
                <a:ext cx="441020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779" y="5436572"/>
                <a:ext cx="4410205" cy="7694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8384" y="1667148"/>
            <a:ext cx="4038600" cy="2647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5209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6120"/>
            <a:ext cx="10515600" cy="928097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মূল্যায়ন</a:t>
            </a:r>
            <a:r>
              <a:rPr lang="en-US" sz="4800" u="sng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4800" u="sng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838200" y="1084215"/>
            <a:ext cx="10515600" cy="5617209"/>
          </a:xfrm>
          <a:blipFill rotWithShape="0">
            <a:blip r:embed="rId2"/>
            <a:stretch>
              <a:fillRect l="-2377" t="-4017" b="-1954"/>
            </a:stretch>
          </a:blipFill>
        </p:spPr>
        <p:txBody>
          <a:bodyPr/>
          <a:lstStyle/>
          <a:p>
            <a:r>
              <a:rPr lang="en-US" dirty="0">
                <a:noFill/>
                <a:latin typeface="Shonar Bangla" pitchFamily="34" charset="0"/>
                <a:cs typeface="Shonar Bangla" pitchFamily="34" charset="0"/>
              </a:rPr>
              <a:t> 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35879" y="1683498"/>
            <a:ext cx="590694" cy="456126"/>
            <a:chOff x="10487147" y="1160984"/>
            <a:chExt cx="590694" cy="45612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0487147" y="1318812"/>
              <a:ext cx="146019" cy="29829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10633703" y="1160984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1315232" y="5516462"/>
            <a:ext cx="590694" cy="456126"/>
            <a:chOff x="10487147" y="1160984"/>
            <a:chExt cx="590694" cy="456126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0487147" y="1318812"/>
              <a:ext cx="146019" cy="298298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10633703" y="1160984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06670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96834" y="535577"/>
                <a:ext cx="11260182" cy="480713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নিচের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তথ্যের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ভিত্তিতে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৩ ও ৪ 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নং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প্রশ্নের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উত্তর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দাও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</a:p>
              <a:p>
                <a:pPr marL="0" indent="0">
                  <a:buNone/>
                </a:pP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A={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a,c,e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}, B={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b,d,f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}, C={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b,c,d,e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}</a:t>
                </a:r>
              </a:p>
              <a:p>
                <a:pPr marL="0" indent="0">
                  <a:buNone/>
                </a:pP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৩।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(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𝐶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)∪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</m:oMath>
                </a14:m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=? </a:t>
                </a:r>
              </a:p>
              <a:p>
                <a:pPr marL="0" indent="0">
                  <a:buNone/>
                </a:pP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(ক) {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b,d,f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} (খ) {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a,c,e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}  (গ) {</a:t>
                </a:r>
                <a:r>
                  <a:rPr lang="en-US" sz="44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a,b,c,d,e,f</a:t>
                </a: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} (ঘ)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∅</m:t>
                    </m:r>
                  </m:oMath>
                </a14:m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</a:p>
              <a:p>
                <a:pPr marL="0" indent="0">
                  <a:buNone/>
                </a:pPr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৪।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𝐵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∩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NikoshBAN" panose="02000000000000000000" pitchFamily="2" charset="0"/>
                          </a:rPr>
                          <m:t>𝐶</m:t>
                        </m:r>
                      </m:e>
                    </m:d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∩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𝐴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=?</m:t>
                    </m:r>
                  </m:oMath>
                </a14:m>
                <a:r>
                  <a:rPr lang="en-US" sz="4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/>
                </a:r>
              </a:p>
              <a:p>
                <a:pPr marL="0" indent="0">
                  <a:buNone/>
                </a:pP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(ক)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b,d,f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(খ)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a,c,e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 (গ) {</a:t>
                </a:r>
                <a:r>
                  <a:rPr lang="en-US" sz="4400" dirty="0" err="1">
                    <a:latin typeface="NikoshBAN" panose="02000000000000000000" pitchFamily="2" charset="0"/>
                    <a:cs typeface="NikoshBAN" panose="02000000000000000000" pitchFamily="2" charset="0"/>
                  </a:rPr>
                  <a:t>a,b,c,d,e,f</a:t>
                </a:r>
                <a:r>
                  <a:rPr lang="en-US" sz="44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} (ঘ)</a:t>
                </a:r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 </m:t>
                    </m:r>
                    <m:r>
                      <a:rPr lang="en-US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NikoshBAN" panose="02000000000000000000" pitchFamily="2" charset="0"/>
                      </a:rPr>
                      <m:t>∅</m:t>
                    </m:r>
                  </m:oMath>
                </a14:m>
                <a:endParaRPr lang="en-US" sz="4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796834" y="535577"/>
                <a:ext cx="11260182" cy="4807132"/>
              </a:xfrm>
              <a:blipFill rotWithShape="0">
                <a:blip r:embed="rId2"/>
                <a:stretch>
                  <a:fillRect l="-2220" t="-3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3931920" y="2625634"/>
            <a:ext cx="613956" cy="431076"/>
            <a:chOff x="10476411" y="1123406"/>
            <a:chExt cx="613956" cy="431076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0476411" y="1332411"/>
              <a:ext cx="156755" cy="22206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0646229" y="1123406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10437220" y="4023359"/>
            <a:ext cx="613956" cy="431076"/>
            <a:chOff x="10476411" y="1123406"/>
            <a:chExt cx="613956" cy="431076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0476411" y="1332411"/>
              <a:ext cx="156755" cy="22206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0646229" y="1123406"/>
              <a:ext cx="444138" cy="43107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3925718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493" y="554403"/>
            <a:ext cx="6822832" cy="1145442"/>
          </a:xfrm>
        </p:spPr>
        <p:txBody>
          <a:bodyPr>
            <a:noAutofit/>
          </a:bodyPr>
          <a:lstStyle/>
          <a:p>
            <a:pPr algn="ctr"/>
            <a:r>
              <a:rPr lang="en-US" sz="9600" dirty="0" err="1" smtClean="0">
                <a:latin typeface="Shonar Bangla" pitchFamily="34" charset="0"/>
                <a:cs typeface="Shonar Bangla" pitchFamily="34" charset="0"/>
              </a:rPr>
              <a:t>পরিচিতি</a:t>
            </a:r>
            <a:endParaRPr lang="en-US" sz="9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মোঃ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রুহুল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আমীন</a:t>
            </a:r>
            <a:endParaRPr lang="en-US" b="1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বি.এস.সি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.(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অনার্স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),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এম.এস.সি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.(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গণিত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সহকারী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শিক্ষক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(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গণিত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ভায়েটা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আব্দুল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কদ্দুস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দাখিল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মাদ্রাসা</a:t>
            </a:r>
            <a:endParaRPr lang="en-US" b="1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টাঙ্গাইল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সদর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,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টাঙ্গাইল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pPr>
              <a:buNone/>
            </a:pPr>
            <a:endParaRPr lang="en-US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33493" y="2391506"/>
            <a:ext cx="4015154" cy="3669201"/>
          </a:xfrm>
        </p:spPr>
        <p:txBody>
          <a:bodyPr/>
          <a:lstStyle/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শ্রেণীঃ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নবম</a:t>
            </a:r>
            <a:endParaRPr lang="en-US" b="1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বিষয়ঃ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গণিত</a:t>
            </a:r>
            <a:endParaRPr lang="en-US" b="1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অধ্যায়ঃ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দ্বিতীয়</a:t>
            </a:r>
            <a:endParaRPr lang="en-US" b="1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সময়ঃ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৪৫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মিনিট</a:t>
            </a:r>
            <a:endParaRPr lang="en-US" b="1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তারিখঃ</a:t>
            </a:r>
            <a:r>
              <a:rPr lang="en-US" b="1" dirty="0" smtClean="0">
                <a:latin typeface="Shonar Bangla" pitchFamily="34" charset="0"/>
                <a:cs typeface="Shonar Bangla" pitchFamily="34" charset="0"/>
              </a:rPr>
              <a:t> ০১/০৩/২০১৬ </a:t>
            </a:r>
            <a:r>
              <a:rPr lang="en-US" b="1" dirty="0" err="1" smtClean="0">
                <a:latin typeface="Shonar Bangla" pitchFamily="34" charset="0"/>
                <a:cs typeface="Shonar Bangla" pitchFamily="34" charset="0"/>
              </a:rPr>
              <a:t>ইং</a:t>
            </a:r>
            <a:endParaRPr lang="en-US" b="1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>
          <a:xfrm>
            <a:off x="597877" y="1651782"/>
            <a:ext cx="4876800" cy="658368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 err="1" smtClean="0">
                <a:latin typeface="Shonar Bangla" pitchFamily="34" charset="0"/>
                <a:cs typeface="Shonar Bangla" pitchFamily="34" charset="0"/>
              </a:rPr>
              <a:t>শিক্ষক</a:t>
            </a:r>
            <a:r>
              <a:rPr lang="en-US" sz="4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400" dirty="0" err="1" smtClean="0">
                <a:latin typeface="Shonar Bangla" pitchFamily="34" charset="0"/>
                <a:cs typeface="Shonar Bangla" pitchFamily="34" charset="0"/>
              </a:rPr>
              <a:t>পরিচিতি</a:t>
            </a:r>
            <a:endParaRPr lang="en-US" sz="44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7221416" y="1570891"/>
            <a:ext cx="4040188" cy="758337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 err="1" smtClean="0">
                <a:latin typeface="Shonar Bangla" pitchFamily="34" charset="0"/>
                <a:cs typeface="Shonar Bangla" pitchFamily="34" charset="0"/>
              </a:rPr>
              <a:t>পাঠ</a:t>
            </a:r>
            <a:r>
              <a:rPr lang="en-US" sz="44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400" dirty="0" err="1" smtClean="0">
                <a:latin typeface="Shonar Bangla" pitchFamily="34" charset="0"/>
                <a:cs typeface="Shonar Bangla" pitchFamily="34" charset="0"/>
              </a:rPr>
              <a:t>পরিচিতি</a:t>
            </a:r>
            <a:endParaRPr lang="en-US" sz="44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3016" y="668215"/>
            <a:ext cx="1044526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বাড়ির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কাজ</a:t>
            </a:r>
            <a:endParaRPr lang="en-US" sz="4800" dirty="0" smtClean="0">
              <a:latin typeface="Shonar Bangla" pitchFamily="34" charset="0"/>
              <a:cs typeface="Shonar Bangla" pitchFamily="34" charset="0"/>
            </a:endParaRPr>
          </a:p>
          <a:p>
            <a:endParaRPr lang="en-US" sz="4000" dirty="0" smtClean="0">
              <a:cs typeface="Shonar Bangla" pitchFamily="34" charset="0"/>
            </a:endParaRPr>
          </a:p>
          <a:p>
            <a:endParaRPr lang="en-US" sz="4000" dirty="0" smtClean="0">
              <a:cs typeface="Shonar Bangla" pitchFamily="34" charset="0"/>
            </a:endParaRPr>
          </a:p>
          <a:p>
            <a:endParaRPr lang="en-US" sz="4000" dirty="0" smtClean="0">
              <a:cs typeface="Shonar Bangla" pitchFamily="34" charset="0"/>
            </a:endParaRPr>
          </a:p>
          <a:p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A={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a,c,e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}, B={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b,d,f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}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এবং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C={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b,c,d,e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}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হলে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,</a:t>
            </a:r>
          </a:p>
          <a:p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১। A n (B - C)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এবং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(C n B) u A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এর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মান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নির্ণয়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২।প্রমাণ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যে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, A u B=(A – B) u (B – A) u (A n B)।</a:t>
            </a:r>
          </a:p>
          <a:p>
            <a:endParaRPr lang="en-US" sz="40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5934" y="1"/>
            <a:ext cx="6123944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13800" b="1" dirty="0" err="1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Shonar Bangla" pitchFamily="34" charset="0"/>
                <a:cs typeface="Shonar Bangla" pitchFamily="34" charset="0"/>
              </a:rPr>
              <a:t>ধন্যবাদ</a:t>
            </a:r>
            <a:endParaRPr lang="en-US" sz="13800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4" name="Picture 3" descr="rose 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171" y="1922583"/>
            <a:ext cx="6903237" cy="43023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96456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622" y="108438"/>
            <a:ext cx="10515600" cy="1094061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নিচের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চিত্রগুলো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লক্ষ্য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GB" sz="4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17" name="Content Placeholder 16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16523" y="1864661"/>
            <a:ext cx="3976678" cy="2729381"/>
          </a:xfrm>
        </p:spPr>
      </p:pic>
      <p:sp>
        <p:nvSpPr>
          <p:cNvPr id="11" name="TextBox 10"/>
          <p:cNvSpPr txBox="1"/>
          <p:nvPr/>
        </p:nvSpPr>
        <p:spPr>
          <a:xfrm>
            <a:off x="288098" y="5411244"/>
            <a:ext cx="3519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সোফা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32806" y="5340906"/>
            <a:ext cx="35611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গ্লাস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85917" y="5340905"/>
            <a:ext cx="2884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বইয়ের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28" name="Picture 27" descr="hgfhg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088" y="1599028"/>
            <a:ext cx="3042138" cy="3042138"/>
          </a:xfrm>
          <a:prstGeom prst="rect">
            <a:avLst/>
          </a:prstGeom>
        </p:spPr>
      </p:pic>
      <p:pic>
        <p:nvPicPr>
          <p:cNvPr id="42" name="Picture 41" descr="fgfd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018583" y="2108534"/>
            <a:ext cx="3645877" cy="228293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6160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33754"/>
            <a:ext cx="70455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u="sng" dirty="0" err="1" smtClean="0">
                <a:latin typeface="Shonar Bangla" pitchFamily="34" charset="0"/>
                <a:cs typeface="Shonar Bangla" pitchFamily="34" charset="0"/>
              </a:rPr>
              <a:t>আজকের</a:t>
            </a:r>
            <a:r>
              <a:rPr lang="en-US" sz="9600" u="sng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9600" u="sng" dirty="0" err="1" smtClean="0">
                <a:latin typeface="Shonar Bangla" pitchFamily="34" charset="0"/>
                <a:cs typeface="Shonar Bangla" pitchFamily="34" charset="0"/>
              </a:rPr>
              <a:t>পাঠ</a:t>
            </a:r>
            <a:endParaRPr lang="en-US" sz="9600" u="sng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6677" y="2989385"/>
            <a:ext cx="70455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endParaRPr lang="en-US" sz="96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5472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Shonar Bangla" pitchFamily="34" charset="0"/>
                <a:cs typeface="Shonar Bangla" pitchFamily="34" charset="0"/>
              </a:rPr>
              <a:t>শিখনফল</a:t>
            </a:r>
            <a:endParaRPr lang="en-GB" sz="4800" dirty="0">
              <a:solidFill>
                <a:srgbClr val="002060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518" y="3057957"/>
            <a:ext cx="11799517" cy="31816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১।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ও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উপসেটের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ধারণা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ব্যাখ্যা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করে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প্রতীকের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সাহায্যে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প্রকাশ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করতে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পারবে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।</a:t>
            </a:r>
            <a:r>
              <a:rPr lang="bn-BD" sz="40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US" sz="4000" dirty="0" smtClean="0">
              <a:latin typeface="Shonar Bangla" pitchFamily="34" charset="0"/>
              <a:cs typeface="Shonar Bangla" pitchFamily="34" charset="0"/>
            </a:endParaRPr>
          </a:p>
          <a:p>
            <a:pPr>
              <a:buNone/>
            </a:pP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২।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সেটের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সংযোগ</a:t>
            </a:r>
            <a:r>
              <a:rPr lang="bn-BD" sz="4000" dirty="0" smtClean="0">
                <a:latin typeface="Shonar Bangla" pitchFamily="34" charset="0"/>
                <a:cs typeface="Shonar Bangla" pitchFamily="34" charset="0"/>
              </a:rPr>
              <a:t>,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ছেদ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ও </a:t>
            </a:r>
            <a:r>
              <a:rPr lang="bn-BD" sz="4000" dirty="0" smtClean="0">
                <a:latin typeface="Shonar Bangla" pitchFamily="34" charset="0"/>
                <a:cs typeface="Shonar Bangla" pitchFamily="34" charset="0"/>
              </a:rPr>
              <a:t>সেটের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অন্তর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ব্য</a:t>
            </a:r>
            <a:r>
              <a:rPr lang="bn-BD" sz="4000" dirty="0" smtClean="0">
                <a:latin typeface="Shonar Bangla" pitchFamily="34" charset="0"/>
                <a:cs typeface="Shonar Bangla" pitchFamily="34" charset="0"/>
              </a:rPr>
              <a:t>া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খ্যা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এবং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যাচাই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করতে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পারবে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pPr>
              <a:buNone/>
            </a:pP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৩।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ভেনচিত্রের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সাহায্যে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সংযোগ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ও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ছেদ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নির্ণয়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করতে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000" dirty="0" err="1" smtClean="0">
                <a:latin typeface="Shonar Bangla" pitchFamily="34" charset="0"/>
                <a:cs typeface="Shonar Bangla" pitchFamily="34" charset="0"/>
              </a:rPr>
              <a:t>পারবে</a:t>
            </a:r>
            <a:r>
              <a:rPr lang="en-US" sz="4000" dirty="0" smtClean="0">
                <a:latin typeface="Shonar Bangla" pitchFamily="34" charset="0"/>
                <a:cs typeface="Shonar Bangla" pitchFamily="34" charset="0"/>
              </a:rPr>
              <a:t>।  </a:t>
            </a:r>
            <a:endParaRPr lang="en-GB" sz="40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5989" y="1842234"/>
            <a:ext cx="100834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আজকের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পাঠ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শেষে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শিক্ষার্থীরা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…</a:t>
            </a:r>
          </a:p>
          <a:p>
            <a:endParaRPr lang="en-US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581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9621" y="2584704"/>
            <a:ext cx="2858555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Shonar Bangla" pitchFamily="34" charset="0"/>
                <a:cs typeface="Shonar Bangla" pitchFamily="34" charset="0"/>
              </a:rPr>
              <a:t>A,B,C,X,Y</a:t>
            </a:r>
            <a:endParaRPr lang="en-US" sz="54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8518" y="1595747"/>
            <a:ext cx="196947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 smtClean="0">
                <a:latin typeface="Shonar Bangla" pitchFamily="34" charset="0"/>
                <a:cs typeface="Shonar Bangla" pitchFamily="34" charset="0"/>
              </a:rPr>
              <a:t>U</a:t>
            </a:r>
            <a:endParaRPr lang="en-US" sz="239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5" name="Block Arc 4"/>
          <p:cNvSpPr/>
          <p:nvPr/>
        </p:nvSpPr>
        <p:spPr>
          <a:xfrm>
            <a:off x="8034528" y="2572512"/>
            <a:ext cx="1597152" cy="2036064"/>
          </a:xfrm>
          <a:prstGeom prst="blockArc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Block Arc 6"/>
          <p:cNvSpPr/>
          <p:nvPr/>
        </p:nvSpPr>
        <p:spPr>
          <a:xfrm rot="10800000">
            <a:off x="5766816" y="1621536"/>
            <a:ext cx="1597152" cy="2036064"/>
          </a:xfrm>
          <a:prstGeom prst="blockArc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546080" y="2974848"/>
            <a:ext cx="1316736" cy="304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352800" y="597408"/>
            <a:ext cx="5827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সেটে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ব্যবহৃত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বিভিন্ন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প্রতীক</a:t>
            </a:r>
            <a:endParaRPr lang="en-US" sz="4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3984" y="5596128"/>
            <a:ext cx="191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767584" y="5913120"/>
            <a:ext cx="1463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উপসেট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3840" y="5913120"/>
            <a:ext cx="180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সার্বিক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27904" y="5888736"/>
            <a:ext cx="2377440" cy="670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সংযোগ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73568" y="5913120"/>
            <a:ext cx="1499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ছেদ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সেট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034016" y="5913120"/>
            <a:ext cx="2157984" cy="670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সেটের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অন্তর</a:t>
            </a:r>
            <a:endParaRPr lang="en-US" sz="3600" dirty="0">
              <a:latin typeface="Shonar Bangla" pitchFamily="34" charset="0"/>
              <a:cs typeface="Shonar Bangl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7" grpId="0" animBg="1"/>
      <p:bldP spid="8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276" y="339969"/>
            <a:ext cx="7069015" cy="433651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>
                <a:latin typeface="Shonar Bangla" pitchFamily="34" charset="0"/>
                <a:cs typeface="Shonar Bangla" pitchFamily="34" charset="0"/>
              </a:rPr>
              <a:t>নিচের</a:t>
            </a:r>
            <a:r>
              <a:rPr lang="en-US" sz="4800" dirty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চিত্রগুলো</a:t>
            </a:r>
            <a:r>
              <a:rPr lang="bn-BD" sz="4800" dirty="0" smtClean="0">
                <a:latin typeface="Shonar Bangla" pitchFamily="34" charset="0"/>
                <a:cs typeface="Shonar Bangla" pitchFamily="34" charset="0"/>
              </a:rPr>
              <a:t> ভালোভাবে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লক্ষ্য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endParaRPr lang="en-GB" sz="48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6" y="820511"/>
            <a:ext cx="1237268" cy="1116687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638" y="1001793"/>
            <a:ext cx="1128039" cy="75065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638" y="2179918"/>
            <a:ext cx="1114427" cy="11144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313" y="706785"/>
            <a:ext cx="1287649" cy="12222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735" y="2530156"/>
            <a:ext cx="956353" cy="7641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299" y="2364640"/>
            <a:ext cx="929705" cy="92970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08" y="1883909"/>
            <a:ext cx="1575736" cy="157573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734" y="922395"/>
            <a:ext cx="1157939" cy="120530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1310" y="1001794"/>
            <a:ext cx="1448691" cy="964038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89608" y="4334004"/>
            <a:ext cx="5014396" cy="22922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419136" y="4334004"/>
            <a:ext cx="4846982" cy="2292263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475569" y="602464"/>
            <a:ext cx="2535349" cy="3521684"/>
          </a:xfrm>
          <a:prstGeom prst="rect">
            <a:avLst/>
          </a:prstGeom>
          <a:noFill/>
          <a:ln w="762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3977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4.44444E-6 L 0.64505 -0.034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53" y="-173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96296E-6 L 0.36302 -0.1143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51" y="-571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 L 0.49389 0.049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88" y="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7037E-6 L 0.55664 0.638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26" y="3192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4.07407E-6 L 0.49882 0.4046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35" y="2023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48385 0.6023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93" y="3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0.00417 0.4053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2025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-0.31302 0.5814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51" y="2907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6 L -0.33151 0.58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76" y="2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97723" y="0"/>
            <a:ext cx="7303477" cy="663526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56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r>
              <a:rPr lang="en-US" sz="5600" dirty="0" err="1" smtClean="0">
                <a:latin typeface="Shonar Bangla" pitchFamily="34" charset="0"/>
                <a:cs typeface="Shonar Bangla" pitchFamily="34" charset="0"/>
              </a:rPr>
              <a:t>একক</a:t>
            </a:r>
            <a:r>
              <a:rPr lang="en-US" sz="5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5600" dirty="0" err="1" smtClean="0">
                <a:latin typeface="Shonar Bangla" pitchFamily="34" charset="0"/>
                <a:cs typeface="Shonar Bangla" pitchFamily="34" charset="0"/>
              </a:rPr>
              <a:t>কাজ</a:t>
            </a:r>
            <a:endParaRPr lang="en-US" sz="56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72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80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80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36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A={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a,b,c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}ও B={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b,c,d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}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হলে,AuB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এর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মান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বের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3600" dirty="0" err="1" smtClean="0">
                <a:latin typeface="Shonar Bangla" pitchFamily="34" charset="0"/>
                <a:cs typeface="Shonar Bangla" pitchFamily="34" charset="0"/>
              </a:rPr>
              <a:t>কর</a:t>
            </a:r>
            <a:r>
              <a:rPr lang="en-US" sz="3600" dirty="0" smtClean="0">
                <a:latin typeface="Shonar Bangla" pitchFamily="34" charset="0"/>
                <a:cs typeface="Shonar Bangla" pitchFamily="34" charset="0"/>
              </a:rPr>
              <a:t>।</a:t>
            </a:r>
          </a:p>
          <a:p>
            <a:pPr marL="0" indent="0" algn="ctr">
              <a:buNone/>
            </a:pPr>
            <a:endParaRPr lang="en-US" sz="65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52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GB" sz="7200" dirty="0">
              <a:latin typeface="Shonar Bangla" pitchFamily="34" charset="0"/>
              <a:cs typeface="Shonar Bangla" pitchFamily="34" charset="0"/>
            </a:endParaRPr>
          </a:p>
        </p:txBody>
      </p:sp>
      <p:pic>
        <p:nvPicPr>
          <p:cNvPr id="5" name="Picture 4" descr="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5876" y="1559170"/>
            <a:ext cx="4050616" cy="38568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42198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3550" y="1289540"/>
            <a:ext cx="9718911" cy="50643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একক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কাজের</a:t>
            </a: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4800" dirty="0" err="1" smtClean="0">
                <a:latin typeface="Shonar Bangla" pitchFamily="34" charset="0"/>
                <a:cs typeface="Shonar Bangla" pitchFamily="34" charset="0"/>
              </a:rPr>
              <a:t>সমাধান</a:t>
            </a:r>
            <a:endParaRPr lang="en-US" sz="48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6000" b="1" dirty="0" smtClean="0">
              <a:solidFill>
                <a:srgbClr val="C00000"/>
              </a:solidFill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endParaRPr lang="en-US" sz="6000" dirty="0" smtClean="0">
              <a:latin typeface="Shonar Bangla" pitchFamily="34" charset="0"/>
              <a:cs typeface="Shonar Bangla" pitchFamily="34" charset="0"/>
            </a:endParaRPr>
          </a:p>
          <a:p>
            <a:pPr marL="0" indent="0" algn="ctr">
              <a:buNone/>
            </a:pPr>
            <a:r>
              <a:rPr lang="en-US" sz="6000" dirty="0" err="1" smtClean="0">
                <a:latin typeface="Shonar Bangla" pitchFamily="34" charset="0"/>
                <a:cs typeface="Shonar Bangla" pitchFamily="34" charset="0"/>
              </a:rPr>
              <a:t>AuB</a:t>
            </a:r>
            <a:r>
              <a:rPr lang="en-US" sz="6000" dirty="0" smtClean="0">
                <a:latin typeface="Shonar Bangla" pitchFamily="34" charset="0"/>
                <a:cs typeface="Shonar Bangla" pitchFamily="34" charset="0"/>
              </a:rPr>
              <a:t>={</a:t>
            </a:r>
            <a:r>
              <a:rPr lang="en-US" sz="6000" dirty="0" err="1" smtClean="0">
                <a:latin typeface="Shonar Bangla" pitchFamily="34" charset="0"/>
                <a:cs typeface="Shonar Bangla" pitchFamily="34" charset="0"/>
              </a:rPr>
              <a:t>a,b,c,d</a:t>
            </a:r>
            <a:r>
              <a:rPr lang="en-US" sz="6000" dirty="0" smtClean="0">
                <a:latin typeface="Shonar Bangla" pitchFamily="34" charset="0"/>
                <a:cs typeface="Shonar Bangla" pitchFamily="34" charset="0"/>
              </a:rPr>
              <a:t>}</a:t>
            </a:r>
          </a:p>
          <a:p>
            <a:pPr marL="0" indent="0">
              <a:buNone/>
            </a:pPr>
            <a:r>
              <a:rPr lang="en-US" sz="4800" dirty="0" smtClean="0">
                <a:latin typeface="Shonar Bangla" pitchFamily="34" charset="0"/>
                <a:cs typeface="Shonar Bangla" pitchFamily="34" charset="0"/>
              </a:rPr>
              <a:t> </a:t>
            </a:r>
            <a:endParaRPr lang="en-GB" sz="4800" dirty="0"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539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1131</TotalTime>
  <Words>281</Words>
  <Application>Microsoft Office PowerPoint</Application>
  <PresentationFormat>Custom</PresentationFormat>
  <Paragraphs>79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Oriel</vt:lpstr>
      <vt:lpstr>Slide 1</vt:lpstr>
      <vt:lpstr>পরিচিতি</vt:lpstr>
      <vt:lpstr>নিচের চিত্রগুলো লক্ষ্য কর </vt:lpstr>
      <vt:lpstr>Slide 4</vt:lpstr>
      <vt:lpstr>শিখনফল</vt:lpstr>
      <vt:lpstr>Slide 6</vt:lpstr>
      <vt:lpstr>নিচের চিত্রগুলো ভালোভাবে লক্ষ্য কর</vt:lpstr>
      <vt:lpstr>Slide 8</vt:lpstr>
      <vt:lpstr>Slide 9</vt:lpstr>
      <vt:lpstr>Slide 10</vt:lpstr>
      <vt:lpstr>নিচের চিত্রগুলো ভালোভাবে লক্ষ্য কর</vt:lpstr>
      <vt:lpstr>নিচের চিত্রগুলো ভালোভাবে লক্ষ্য কর</vt:lpstr>
      <vt:lpstr>জোড়ায় কাজ</vt:lpstr>
      <vt:lpstr>সমাধানঃ</vt:lpstr>
      <vt:lpstr>ভেনচিত্রের সাহায্যে সংযোগ ও ছেদ সেট নির্নয় : </vt:lpstr>
      <vt:lpstr>Slide 16</vt:lpstr>
      <vt:lpstr>দলীয় কাজের সমাধানঃ</vt:lpstr>
      <vt:lpstr>মূল্যায়ন 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আজকের ক্লাসে সবাইকে ধন্যবাদ</dc:title>
  <dc:creator>A-Hannan</dc:creator>
  <cp:lastModifiedBy>ABC</cp:lastModifiedBy>
  <cp:revision>232</cp:revision>
  <dcterms:created xsi:type="dcterms:W3CDTF">2015-12-07T00:21:43Z</dcterms:created>
  <dcterms:modified xsi:type="dcterms:W3CDTF">2016-03-03T04:12:58Z</dcterms:modified>
</cp:coreProperties>
</file>